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64" r:id="rId9"/>
    <p:sldId id="25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1AC1-E4A8-5B40-9517-B8B7E8C7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9E46B-CC7C-3946-B17B-4CC10A474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65650-6CF5-B644-8885-2AD8CD67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2F0D-CDC5-A84D-B9F9-D963F726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38000-03B6-0043-9704-534700B7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5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4781-6DFA-E54B-A217-E3F380CA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9999C-1F0F-604B-9BA4-80BDAEDAD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A2DAA-39F6-7540-9247-B3BAC854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4D739-F827-F049-825A-51BC7AA8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882C-BEC3-2A42-AED8-3A5A3CB8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DC249-DE23-6349-AF14-75587E6FB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EBF61-C08D-6B4E-AF32-095EAD0D9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DF35-EEC3-C945-A126-30DB4CDD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F5227-2F83-A84A-9B11-EA511ED6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6E082-4A00-E24F-8A6F-6259A0D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7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09BD-2826-A049-A075-9F14CC78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D1B8-7468-D741-9342-BE87C2E9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633F-17F2-AD45-B748-5966E667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9A253-9723-F148-AB3F-8271C9EAE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EC88C-86F6-BE46-A4A1-7D478FDB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2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4113-3BD4-1E4F-87DD-B1E47849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876F3-3204-764D-BB32-288B66C76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7D810-1F19-F847-ADD3-36D71EF5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210B4-3CE7-E946-BC20-01DC5BE6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9387-2866-6C48-88A1-CF628E7A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0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02AE7-C5D4-DE44-A235-CAA42C15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6A0D-D041-1841-93EA-2397D5553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A1CB1-70EF-D445-A41F-DA60D2E3A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91F39-30C9-F842-9425-A708B97F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443A8-81FA-424C-9F7C-42C80D7D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ED5E6-8358-1F4D-A472-C88210FF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4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1201-4700-C042-97B8-87E91DE5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B7ED1-AF96-924C-B4E9-5140002AD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5EFA4-8AD0-704E-9977-3AB5ACE8B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A8E94-B8C9-5846-B5B3-0B43B8289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2C3A4-77F5-6344-9213-25DC7394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51232-BDFA-D340-ACC0-F66B3B6B0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A3603-EBF2-1D4D-AFB1-3C3B160B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C020DB-4C0B-AA4C-98E5-EAFA7D91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2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23DC-5C4C-AB41-BB7D-38513B36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3319F-F556-0A42-9476-F5100C0F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B641E-EDD8-DB41-AEC4-2806BE5C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FC181-2DDE-5F42-B6A1-3FF77594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98A3A-51FC-5B45-AADB-E52152B3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896B7-C4C7-0045-AE6E-187A9545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4F788-1E89-064A-9187-DCE83E5E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2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CE4E-F223-A34C-8B26-23E7F27C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6AAB8-1207-B249-B526-455924262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B610E-0728-4647-B88C-8A2D2A84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304B1-FBF9-7D41-9E0F-2C82296D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77830-70D7-6A41-BE8A-D69DAAF1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FC4B9-1BAE-2947-9608-36399D0C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27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B6D6-317F-1948-BA8A-0B5DBC6A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3681C-E1FE-A442-82B0-957264A48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48426-9BC7-6A44-A9AF-83C21DF87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42C2E-701E-BB43-829C-19F1430C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E6BBC-D12F-9F44-9439-8C56302B3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1A3C4-FE76-D44A-8226-D4CE0E8C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3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766D8-CBC3-2A40-9317-DDCCB7E5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990AD-B3DF-674E-9F44-A669F0DFE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11BFC-5F18-B043-B7A4-709D5C69A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4E896-7C31-E546-AA3A-8CD92E7B3D81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1E71F-AFE3-1B40-825D-CBEC4450C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C59E2-E382-C342-B989-C6ED33B73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852F0-1470-224E-8592-018FE33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8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3DCF-C072-AF4B-BB6F-E1C49BBFD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Systems thinking for terrestrial ecosystem modeling</a:t>
            </a:r>
          </a:p>
        </p:txBody>
      </p:sp>
    </p:spTree>
    <p:extLst>
      <p:ext uri="{BB962C8B-B14F-4D97-AF65-F5344CB8AC3E}">
        <p14:creationId xmlns:p14="http://schemas.microsoft.com/office/powerpoint/2010/main" val="3485779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BA66-F042-E340-BC1D-1AE394A2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models? Answers from </a:t>
            </a:r>
            <a:r>
              <a:rPr lang="en-US" dirty="0" err="1"/>
              <a:t>Bonan</a:t>
            </a:r>
            <a:r>
              <a:rPr lang="en-US" dirty="0"/>
              <a:t>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5B90-F63B-E343-9FD4-F1263093A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Study system behavior beyond range of measurements</a:t>
            </a:r>
          </a:p>
          <a:p>
            <a:r>
              <a:rPr lang="en-US" dirty="0">
                <a:solidFill>
                  <a:schemeClr val="bg2"/>
                </a:solidFill>
              </a:rPr>
              <a:t>Inform management and policy decisions</a:t>
            </a:r>
          </a:p>
          <a:p>
            <a:r>
              <a:rPr lang="en-US" dirty="0"/>
              <a:t>To inform understanding of a system</a:t>
            </a:r>
          </a:p>
          <a:p>
            <a:pPr lvl="1"/>
            <a:r>
              <a:rPr lang="en-US" dirty="0"/>
              <a:t>Using model experiments to generate and test hypotheses</a:t>
            </a:r>
          </a:p>
          <a:p>
            <a:pPr lvl="1"/>
            <a:r>
              <a:rPr lang="en-US" dirty="0"/>
              <a:t>Develop process-level understanding at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261451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BA66-F042-E340-BC1D-1AE394A2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models? Answers from </a:t>
            </a:r>
            <a:r>
              <a:rPr lang="en-US" dirty="0" err="1"/>
              <a:t>Bonan</a:t>
            </a:r>
            <a:r>
              <a:rPr lang="en-US" dirty="0"/>
              <a:t>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5B90-F63B-E343-9FD4-F1263093A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Study system behavior beyond range of measurements</a:t>
            </a:r>
          </a:p>
          <a:p>
            <a:r>
              <a:rPr lang="en-US" dirty="0">
                <a:solidFill>
                  <a:schemeClr val="bg2"/>
                </a:solidFill>
              </a:rPr>
              <a:t>Inform management and policy decisions</a:t>
            </a:r>
          </a:p>
          <a:p>
            <a:r>
              <a:rPr lang="en-US" dirty="0">
                <a:solidFill>
                  <a:schemeClr val="bg2"/>
                </a:solidFill>
              </a:rPr>
              <a:t>To inform understanding of a system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Using model experiments to generate and test hypotheses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Develop process-level understanding at multiple scales</a:t>
            </a:r>
          </a:p>
          <a:p>
            <a:r>
              <a:rPr lang="en-US" dirty="0"/>
              <a:t>To guide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12914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20519-6668-594C-931A-62B863AD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143" y="1521864"/>
            <a:ext cx="6237655" cy="3909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D69930-E6A7-6C46-AE92-3B4784E7B845}"/>
              </a:ext>
            </a:extLst>
          </p:cNvPr>
          <p:cNvSpPr txBox="1"/>
          <p:nvPr/>
        </p:nvSpPr>
        <p:spPr>
          <a:xfrm>
            <a:off x="10744168" y="64886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746780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2370-F151-DC4B-AC74-09752264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start to model a 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BDC1A-83CB-494A-B534-26C3618C7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2370-F151-DC4B-AC74-09752264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start to model a system? </a:t>
            </a:r>
            <a:r>
              <a:rPr lang="en-US" dirty="0">
                <a:solidFill>
                  <a:srgbClr val="FF0000"/>
                </a:solidFill>
              </a:rPr>
              <a:t>Let’s start with an example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BDC1A-83CB-494A-B534-26C3618C7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6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552EBA-39D6-7745-96E8-B6F5037D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836"/>
            <a:ext cx="12192000" cy="59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30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79A35-A92C-224D-88DA-D1DA7A8E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5" y="1137597"/>
            <a:ext cx="7620000" cy="461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67DD7-B829-604E-A526-07F509399B61}"/>
              </a:ext>
            </a:extLst>
          </p:cNvPr>
          <p:cNvSpPr txBox="1"/>
          <p:nvPr/>
        </p:nvSpPr>
        <p:spPr>
          <a:xfrm>
            <a:off x="8816454" y="1678675"/>
            <a:ext cx="32618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Why is understanding the global carbon cycle important?</a:t>
            </a:r>
          </a:p>
        </p:txBody>
      </p:sp>
    </p:spTree>
    <p:extLst>
      <p:ext uri="{BB962C8B-B14F-4D97-AF65-F5344CB8AC3E}">
        <p14:creationId xmlns:p14="http://schemas.microsoft.com/office/powerpoint/2010/main" val="175491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79A35-A92C-224D-88DA-D1DA7A8E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5" y="1137597"/>
            <a:ext cx="7620000" cy="46101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BB2617-F727-EC4A-B0D2-9C18F610244C}"/>
              </a:ext>
            </a:extLst>
          </p:cNvPr>
          <p:cNvSpPr/>
          <p:nvPr/>
        </p:nvSpPr>
        <p:spPr>
          <a:xfrm>
            <a:off x="2388358" y="1651378"/>
            <a:ext cx="1596788" cy="29479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79A35-A92C-224D-88DA-D1DA7A8E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5" y="1137597"/>
            <a:ext cx="7620000" cy="46101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BB2617-F727-EC4A-B0D2-9C18F610244C}"/>
              </a:ext>
            </a:extLst>
          </p:cNvPr>
          <p:cNvSpPr/>
          <p:nvPr/>
        </p:nvSpPr>
        <p:spPr>
          <a:xfrm>
            <a:off x="2388358" y="1651378"/>
            <a:ext cx="1596788" cy="29479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8AD70-0C30-0C4A-B645-40FC260089EA}"/>
              </a:ext>
            </a:extLst>
          </p:cNvPr>
          <p:cNvSpPr txBox="1"/>
          <p:nvPr/>
        </p:nvSpPr>
        <p:spPr>
          <a:xfrm>
            <a:off x="8816454" y="1678675"/>
            <a:ext cx="32618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Why is understanding terrestrial ecosystems important for understanding the global carbon cycle?</a:t>
            </a:r>
          </a:p>
        </p:txBody>
      </p:sp>
    </p:spTree>
    <p:extLst>
      <p:ext uri="{BB962C8B-B14F-4D97-AF65-F5344CB8AC3E}">
        <p14:creationId xmlns:p14="http://schemas.microsoft.com/office/powerpoint/2010/main" val="407228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79A35-A92C-224D-88DA-D1DA7A8E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5" y="1137597"/>
            <a:ext cx="7620000" cy="46101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BB2617-F727-EC4A-B0D2-9C18F610244C}"/>
              </a:ext>
            </a:extLst>
          </p:cNvPr>
          <p:cNvSpPr/>
          <p:nvPr/>
        </p:nvSpPr>
        <p:spPr>
          <a:xfrm>
            <a:off x="2388358" y="1651378"/>
            <a:ext cx="1596788" cy="29479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8AD70-0C30-0C4A-B645-40FC260089EA}"/>
              </a:ext>
            </a:extLst>
          </p:cNvPr>
          <p:cNvSpPr txBox="1"/>
          <p:nvPr/>
        </p:nvSpPr>
        <p:spPr>
          <a:xfrm>
            <a:off x="8816454" y="1678675"/>
            <a:ext cx="326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pools and fluxes are involved?</a:t>
            </a:r>
          </a:p>
        </p:txBody>
      </p:sp>
    </p:spTree>
    <p:extLst>
      <p:ext uri="{BB962C8B-B14F-4D97-AF65-F5344CB8AC3E}">
        <p14:creationId xmlns:p14="http://schemas.microsoft.com/office/powerpoint/2010/main" val="50894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1852-DBA2-8540-BB8C-6BBA82DE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terrestrial ecosystems?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BF36D-07F8-1847-B275-D42E95B5B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5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79A35-A92C-224D-88DA-D1DA7A8E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5" y="1137597"/>
            <a:ext cx="7620000" cy="46101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BB2617-F727-EC4A-B0D2-9C18F610244C}"/>
              </a:ext>
            </a:extLst>
          </p:cNvPr>
          <p:cNvSpPr/>
          <p:nvPr/>
        </p:nvSpPr>
        <p:spPr>
          <a:xfrm>
            <a:off x="2388358" y="1651378"/>
            <a:ext cx="1596788" cy="29479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8AD70-0C30-0C4A-B645-40FC260089EA}"/>
              </a:ext>
            </a:extLst>
          </p:cNvPr>
          <p:cNvSpPr txBox="1"/>
          <p:nvPr/>
        </p:nvSpPr>
        <p:spPr>
          <a:xfrm>
            <a:off x="8816454" y="1678675"/>
            <a:ext cx="32618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factors may influence these pools and fluxes?</a:t>
            </a:r>
          </a:p>
        </p:txBody>
      </p:sp>
    </p:spTree>
    <p:extLst>
      <p:ext uri="{BB962C8B-B14F-4D97-AF65-F5344CB8AC3E}">
        <p14:creationId xmlns:p14="http://schemas.microsoft.com/office/powerpoint/2010/main" val="1588834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0F77-049B-5E49-BEAB-798CE7C6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09836"/>
          </a:xfrm>
        </p:spPr>
        <p:txBody>
          <a:bodyPr>
            <a:normAutofit/>
          </a:bodyPr>
          <a:lstStyle/>
          <a:p>
            <a:r>
              <a:rPr lang="en-US" dirty="0"/>
              <a:t>Systems thinking is a way to begin piecing each of these together (1) conceptually and (2) quantitatively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ACCCCE-161C-AE46-A3DA-D74D56FC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285" y="2674961"/>
            <a:ext cx="4161430" cy="41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03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D864-31CB-374E-B461-C1A8A7B4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has been done for LSMs for a long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D908E-A713-BB42-8896-EDEC0276C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8"/>
          <a:stretch/>
        </p:blipFill>
        <p:spPr>
          <a:xfrm>
            <a:off x="0" y="2131063"/>
            <a:ext cx="12192000" cy="253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CC593-40B0-E243-AD9E-ED388518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2332"/>
            <a:ext cx="12192000" cy="592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E6787-B388-1A46-A8BB-E619BB0BD06B}"/>
              </a:ext>
            </a:extLst>
          </p:cNvPr>
          <p:cNvSpPr txBox="1"/>
          <p:nvPr/>
        </p:nvSpPr>
        <p:spPr>
          <a:xfrm>
            <a:off x="10744168" y="64886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147827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8574-14B9-4B4C-BC2B-6A648F43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moving in one direction: greater complexity (</a:t>
            </a:r>
            <a:r>
              <a:rPr lang="en-US" dirty="0">
                <a:solidFill>
                  <a:srgbClr val="FF0000"/>
                </a:solidFill>
              </a:rPr>
              <a:t>good/bad?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6AC32-A0C7-9047-9532-B8D2989BA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31" y="1811910"/>
            <a:ext cx="9830937" cy="4471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F0992-6570-A74C-B4EE-2A7F56B7830F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1568865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0F0992-6570-A74C-B4EE-2A7F56B7830F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994A9-8FD9-2D44-818B-A2C54D44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696" y="0"/>
            <a:ext cx="4864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4E32-0F69-FD47-BB5D-DF587B6E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terrestrial ecosystems?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0F19A-7358-E548-869B-31338467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Physical, chemical, and biological components of a given area of land that interact with each other and the surrounding environment</a:t>
            </a:r>
          </a:p>
          <a:p>
            <a:r>
              <a:rPr lang="en-US" sz="3600" dirty="0"/>
              <a:t>Form the basis of the largest scale in ecology, encompassing all other scales</a:t>
            </a:r>
          </a:p>
        </p:txBody>
      </p:sp>
    </p:spTree>
    <p:extLst>
      <p:ext uri="{BB962C8B-B14F-4D97-AF65-F5344CB8AC3E}">
        <p14:creationId xmlns:p14="http://schemas.microsoft.com/office/powerpoint/2010/main" val="374607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43C2D-EDBE-4C48-8788-C361732B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3" y="231451"/>
            <a:ext cx="6733487" cy="6266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36413E-1A8D-904F-9DA9-B4EBE920D5FE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79731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0972-18FF-8149-954E-B4F21068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scale of an ecosystem must be defined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CF0C4-2E1E-5540-BC3C-1A669F11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79" y="1468582"/>
            <a:ext cx="2816641" cy="5389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5E606-10D7-CD46-A375-EBC487239FAB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310509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AFF7-84FE-7749-9259-4CB2FAC4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terrestrial ecosystems?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029C9-FB75-C14F-8480-63C2280DA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5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1560A-AD07-4D46-A100-2972B9CF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3" y="0"/>
            <a:ext cx="698777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2D9021-18F4-FE47-9B8E-783175506F25}"/>
              </a:ext>
            </a:extLst>
          </p:cNvPr>
          <p:cNvSpPr txBox="1"/>
          <p:nvPr/>
        </p:nvSpPr>
        <p:spPr>
          <a:xfrm>
            <a:off x="7938654" y="2410691"/>
            <a:ext cx="4253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Can any of these be understood without an ecosystem-scale understanding?</a:t>
            </a:r>
          </a:p>
        </p:txBody>
      </p:sp>
    </p:spTree>
    <p:extLst>
      <p:ext uri="{BB962C8B-B14F-4D97-AF65-F5344CB8AC3E}">
        <p14:creationId xmlns:p14="http://schemas.microsoft.com/office/powerpoint/2010/main" val="342836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B691-0BE9-284A-8BF4-A5A8573E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1701-841D-D949-B25B-8FF6E1B20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3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BA66-F042-E340-BC1D-1AE394A2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models? Answers from </a:t>
            </a:r>
            <a:r>
              <a:rPr lang="en-US" dirty="0" err="1"/>
              <a:t>Bonan</a:t>
            </a:r>
            <a:r>
              <a:rPr lang="en-US" dirty="0"/>
              <a:t>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5B90-F63B-E343-9FD4-F1263093A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system behavior beyond range of measurements</a:t>
            </a:r>
          </a:p>
          <a:p>
            <a:r>
              <a:rPr lang="en-US" dirty="0"/>
              <a:t>Inform management and policy decisions</a:t>
            </a:r>
          </a:p>
        </p:txBody>
      </p:sp>
    </p:spTree>
    <p:extLst>
      <p:ext uri="{BB962C8B-B14F-4D97-AF65-F5344CB8AC3E}">
        <p14:creationId xmlns:p14="http://schemas.microsoft.com/office/powerpoint/2010/main" val="176742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326</Words>
  <Application>Microsoft Macintosh PowerPoint</Application>
  <PresentationFormat>Widescreen</PresentationFormat>
  <Paragraphs>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Systems thinking for terrestrial ecosystem modeling</vt:lpstr>
      <vt:lpstr>What are terrestrial ecosystems?</vt:lpstr>
      <vt:lpstr>What are terrestrial ecosystems?</vt:lpstr>
      <vt:lpstr>PowerPoint Presentation</vt:lpstr>
      <vt:lpstr>The scale of an ecosystem must be defined</vt:lpstr>
      <vt:lpstr>Why study terrestrial ecosystems?</vt:lpstr>
      <vt:lpstr>PowerPoint Presentation</vt:lpstr>
      <vt:lpstr>Why models?</vt:lpstr>
      <vt:lpstr>Why models? Answers from Bonan (2019)</vt:lpstr>
      <vt:lpstr>Why models? Answers from Bonan (2019)</vt:lpstr>
      <vt:lpstr>Why models? Answers from Bonan (2019)</vt:lpstr>
      <vt:lpstr>PowerPoint Presentation</vt:lpstr>
      <vt:lpstr>How do we start to model a system?</vt:lpstr>
      <vt:lpstr>How do we start to model a system? Let’s start with an example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Systems thinking is a way to begin piecing each of these together (1) conceptually and (2) quantitatively</vt:lpstr>
      <vt:lpstr>This has been done for LSMs for a long time</vt:lpstr>
      <vt:lpstr>Only moving in one direction: greater complexity (good/bad?)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27</cp:revision>
  <dcterms:created xsi:type="dcterms:W3CDTF">2025-01-17T17:33:32Z</dcterms:created>
  <dcterms:modified xsi:type="dcterms:W3CDTF">2025-01-17T18:32:26Z</dcterms:modified>
</cp:coreProperties>
</file>